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9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9144000" cy="5143500" type="screen16x9"/>
  <p:notesSz cx="6858000" cy="9144000"/>
  <p:embeddedFontLst>
    <p:embeddedFont>
      <p:font typeface="Old Standard TT" panose="020B0604020202020204" charset="0"/>
      <p:regular r:id="rId45"/>
      <p:bold r:id="rId46"/>
      <p: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4A0DCBD-5627-4EDC-AEFE-CD656B899B5C}">
  <a:tblStyle styleId="{F4A0DCBD-5627-4EDC-AEFE-CD656B899B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Stamp - $49, Carrier Board - $28.99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00198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Tail Vane Operation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Rotor Stop/Start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Wind Speeds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Safe Environment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Battery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Module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Optimum Operation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Relay 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Controller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Battery backup.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Shape 11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 hasCustomPrompt="1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hape 16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perback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NKQAU19uC6CQxOwFgUU21QPjLuzNyRjy/view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6769500" cy="15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System Analysis in an Induction Wind Turbine</a:t>
            </a: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Ben Z.			David C.			Tate S.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Matthew M.		Melissa F.</a:t>
            </a:r>
            <a:endParaRPr dirty="0"/>
          </a:p>
        </p:txBody>
      </p:sp>
      <p:pic>
        <p:nvPicPr>
          <p:cNvPr id="61" name="Shape 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675" y="103725"/>
            <a:ext cx="840700" cy="175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Working With Others</a:t>
            </a:r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Collaborate with: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Rural Electrical Company (REC) ℅ Rick Whalen; Hampton, IA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REC’s Consultant: Stanley Consultant ℅ Brian Schoer; Muscatine, IA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UL Certified Individual: under investigation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Local Electrical Inspector (NEC)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Ron Zickefoose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Bob Zickefoose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James McCalley/Nick David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Our Team</a:t>
            </a:r>
            <a:endParaRPr/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7251" y="3595382"/>
            <a:ext cx="1756750" cy="1453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with Others</a:t>
            </a:r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311700" y="12478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Collaborate with the Rural Electric Company (REC) to achieve: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Interconnecting on the grid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Initializing the induction motor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Ensure safety during all modes of operation (or lack thereof)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Supply any surplus of energy back onto the grid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7251" y="3595382"/>
            <a:ext cx="1756750" cy="1453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Summary of REC’s Solar Electric Tariff</a:t>
            </a:r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311700" y="1158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Turbine is a ‘Level 1’ System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Capacity of 10kVA or less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Does not exceed 15% of maximum load on the radial distribution circuit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Generation capacity on a secondary line won’t exceed 20 kVA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Will not create an imbalance of 240 volts of 20% of nameplate rating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REC will not need to upgrade any component of their facilities</a:t>
            </a:r>
            <a:endParaRPr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Protective equipment will keep imported power from the utility to the network to stay above 1% of the networks maximum load.</a:t>
            </a:r>
            <a:endParaRPr/>
          </a:p>
        </p:txBody>
      </p:sp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7251" y="3595382"/>
            <a:ext cx="1756750" cy="1453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Summary of REC’s Solar Electric Tariff</a:t>
            </a:r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Submitting an Application form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$50 application fee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General Contact Information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Intent of Generation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Self-Use and Sales to the G&amp;T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Nameplate ratings and Type of Generator in use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Verifying various policies are being followed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Public Utilities Regulatory Policy Act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Lab-certified Inverter</a:t>
            </a:r>
            <a:endParaRPr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Attachments of One-line Diagrams and Plot Plans</a:t>
            </a:r>
            <a:endParaRPr/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7601" y="1058225"/>
            <a:ext cx="1410499" cy="189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8102" y="1058225"/>
            <a:ext cx="1275049" cy="189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4095" y="3006525"/>
            <a:ext cx="1305562" cy="189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74197" y="2989162"/>
            <a:ext cx="1410500" cy="1926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2799450" y="0"/>
            <a:ext cx="12729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Plot Plan</a:t>
            </a:r>
            <a:endParaRPr/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9900" y="445021"/>
            <a:ext cx="4893251" cy="20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4061950" y="3277375"/>
            <a:ext cx="2403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One Line Diagrams</a:t>
            </a:r>
            <a:endParaRPr/>
          </a:p>
        </p:txBody>
      </p:sp>
      <p:pic>
        <p:nvPicPr>
          <p:cNvPr id="163" name="Shape 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1080737" y="1979925"/>
            <a:ext cx="2153325" cy="3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1450" y="562025"/>
            <a:ext cx="1009169" cy="215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8112" y="2660134"/>
            <a:ext cx="2302639" cy="2330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311650" y="6875"/>
            <a:ext cx="39927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Summary of REC’s Solar Electric Tariff</a:t>
            </a:r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116900" y="1019200"/>
            <a:ext cx="4187400" cy="3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Standard Interconnection Agreement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Local electrical inspection to meet local code requirements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Certificate of Completion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Disconnect switch at the metering equipment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Utility has the right to disconnect the generator for various reasons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Homeowners insurance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2" name="Shape 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7251" y="3595382"/>
            <a:ext cx="1756750" cy="1453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4350" y="-11250"/>
            <a:ext cx="4839650" cy="50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the Generator</a:t>
            </a:r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Purpose:</a:t>
            </a:r>
            <a:r>
              <a:rPr lang="en"/>
              <a:t> The current generator is not UL certified which is nationally recognized Standards for Safety.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Types of tests: </a:t>
            </a:r>
            <a:r>
              <a:rPr lang="en" i="1"/>
              <a:t>For Alliant</a:t>
            </a:r>
            <a:endParaRPr i="1"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Anti-Islanding Test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Non-Export Test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In-Rush Current Test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Surge Withstand Capability Test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Synchronization Test</a:t>
            </a:r>
            <a:endParaRPr/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8638" y="2342238"/>
            <a:ext cx="2657475" cy="284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the Generator</a:t>
            </a:r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test we connected a variac to a three phase, 230 volt motor (the prime mover) with the same synchronous speed as our generator motor.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Gears were placed on the shafts of the prime mover and the generator motor at a ratio of 1:1.5 with the smaller gear on the generator and the 2 motors are connected with a chain. The apparatus is then securely mounted.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generator motor leads are then connected to 1.2 ohm resistors and to ground before the variac is slowly turned up to, and slightly past synchronous speed.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voltage or current was observed on the generator motor leads during this experiment. We consider this proof of concept.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the Generator</a:t>
            </a:r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experiment was then repeated with another variac also being attached to the motor leads of the generator motor.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When the primary variac is slowly turned up to rated voltage and the secondary variac is held at zero no current is observed on the oscilloscope.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When there is input voltage on both the primary and secondary variac then there is current observed on the generator motor leads.</a:t>
            </a:r>
            <a:endParaRPr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is the expected result and additional proof of concept.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the Generator</a:t>
            </a:r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35475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the RPM of the generator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When the notch doesn’t move the speed is found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Used to make sure the speed doesn’t go over the grid frequency</a:t>
            </a:r>
            <a:endParaRPr/>
          </a:p>
        </p:txBody>
      </p:sp>
      <p:sp>
        <p:nvSpPr>
          <p:cNvPr id="199" name="Shape 199" title="Short.mp4">
            <a:hlinkClick r:id="rId3"/>
          </p:cNvPr>
          <p:cNvSpPr/>
          <p:nvPr/>
        </p:nvSpPr>
        <p:spPr>
          <a:xfrm>
            <a:off x="4167550" y="1093900"/>
            <a:ext cx="4572000" cy="3429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the Team</a:t>
            </a:r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Ben Zickefoose –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Team Lead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Melissa Flood –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Power Engineer/Chief Engineer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Tate Stottmann -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Power Engineer/Test Engineer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Matt Miner –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Power and Controls Engineer/Meeting Scribe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David Clark –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Controls and Embedded Engineer/Report Manager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the Generator</a:t>
            </a:r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379600" y="1153675"/>
            <a:ext cx="2452800" cy="34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 Current: 255*10^-3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No current was produced when the other motor was turned off</a:t>
            </a:r>
            <a:endParaRPr/>
          </a:p>
        </p:txBody>
      </p:sp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347" y="1091425"/>
            <a:ext cx="6064501" cy="382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1496500" y="445025"/>
            <a:ext cx="7335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</a:t>
            </a:r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4480775" y="2955838"/>
            <a:ext cx="4054500" cy="1986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dist="38100" dir="5400000" fadeDir="5400012" sy="-100000" algn="bl" rotWithShape="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Parallax Module:</a:t>
            </a:r>
            <a:endParaRPr/>
          </a:p>
          <a:p>
            <a: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Basic Stamp 2 Microcontroller</a:t>
            </a:r>
            <a:endParaRPr/>
          </a:p>
          <a:p>
            <a: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Super Carrier Board</a:t>
            </a:r>
            <a:endParaRPr/>
          </a:p>
        </p:txBody>
      </p:sp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00" y="604100"/>
            <a:ext cx="2278500" cy="474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 rotWithShape="1">
          <a:blip r:embed="rId4">
            <a:alphaModFix/>
          </a:blip>
          <a:srcRect b="27134"/>
          <a:stretch/>
        </p:blipFill>
        <p:spPr>
          <a:xfrm>
            <a:off x="6673775" y="0"/>
            <a:ext cx="2470226" cy="2399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lh4.googleusercontent.com/pYimCpbr5eqwtdwyUR_sEvWk6NZ9yiOz74fSYMGQ-bRkwrIY_THrxyTrk7ld2y96QYMnP4-oYJlNS5nw2silO2AmvUHgGj-osYPRDUgQHbdRxA40oMRIYSyD_86wvEpLaAS39fXuVac">
            <a:extLst>
              <a:ext uri="{FF2B5EF4-FFF2-40B4-BE49-F238E27FC236}">
                <a16:creationId xmlns:a16="http://schemas.microsoft.com/office/drawing/2014/main" id="{5FDD85A7-1ED5-4DEC-81B0-DE358FC45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62" y="1621800"/>
            <a:ext cx="1734111" cy="332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1496500" y="445025"/>
            <a:ext cx="7335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</a:t>
            </a:r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2571600" y="2679725"/>
            <a:ext cx="6369600" cy="2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The system gets a signal from the anemometer.</a:t>
            </a:r>
            <a:endParaRPr/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Microcontroller sends a signal to the relays.</a:t>
            </a:r>
            <a:endParaRPr/>
          </a:p>
          <a:p>
            <a:pPr marL="914400" lvl="1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◆"/>
            </a:pPr>
            <a:r>
              <a:rPr lang="en"/>
              <a:t>Dependent on wind speed.</a:t>
            </a:r>
            <a:endParaRPr/>
          </a:p>
          <a:p>
            <a:pPr marL="914400" lvl="1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◆"/>
            </a:pPr>
            <a:r>
              <a:rPr lang="en"/>
              <a:t>PBasic programming language.</a:t>
            </a:r>
            <a:endParaRPr/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Relays open allowing the grid power to connect to the induction motor and the tailboom.</a:t>
            </a:r>
            <a:endParaRPr/>
          </a:p>
        </p:txBody>
      </p:sp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00" y="604100"/>
            <a:ext cx="2278500" cy="474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 rotWithShape="1">
          <a:blip r:embed="rId4">
            <a:alphaModFix/>
          </a:blip>
          <a:srcRect l="23112" b="15139"/>
          <a:stretch/>
        </p:blipFill>
        <p:spPr>
          <a:xfrm>
            <a:off x="5906612" y="0"/>
            <a:ext cx="3237389" cy="267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1496500" y="445025"/>
            <a:ext cx="7335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</a:t>
            </a:r>
            <a:endParaRPr/>
          </a:p>
        </p:txBody>
      </p:sp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00" y="604100"/>
            <a:ext cx="2278500" cy="474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D913A2-CF62-4704-AD04-630561AC0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090" y="1850065"/>
            <a:ext cx="3338525" cy="30466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4C98C-B0F2-4D4F-B7E8-C6DB0666F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1771" y="934159"/>
            <a:ext cx="3551463" cy="1039972"/>
          </a:xfrm>
        </p:spPr>
        <p:txBody>
          <a:bodyPr/>
          <a:lstStyle/>
          <a:p>
            <a:r>
              <a:rPr lang="en-US" dirty="0"/>
              <a:t>$68 vs. $12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96BC1-A903-42B2-99A7-5069C356C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977" y="618903"/>
            <a:ext cx="2948415" cy="390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14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Programing the Microcontroller</a:t>
            </a:r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Microcontroller is ran on Arduino.</a:t>
            </a:r>
            <a:endParaRPr/>
          </a:p>
          <a:p>
            <a:pPr marL="457200" lvl="0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Inputs Wind speed, Cut in Speed, and Cut out Speed</a:t>
            </a:r>
            <a:endParaRPr sz="1100"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Output Tail Vane</a:t>
            </a:r>
            <a:endParaRPr sz="110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Java GUI for Computer interface. </a:t>
            </a:r>
            <a:endParaRPr/>
          </a:p>
          <a:p>
            <a:pPr marL="457200" lvl="0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Designed for simple functions. </a:t>
            </a:r>
            <a:endParaRPr sz="110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Communication done by the XBee.</a:t>
            </a:r>
            <a:endParaRPr/>
          </a:p>
          <a:p>
            <a:pPr marL="457200" lvl="0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Interrogation with other programs</a:t>
            </a:r>
            <a:endParaRPr sz="110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/>
              <a:t>Areas to improve: power generation, power usage, and profitability signal. </a:t>
            </a:r>
            <a:endParaRPr sz="110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0" name="Shape 230"/>
          <p:cNvPicPr preferRelativeResize="0"/>
          <p:nvPr/>
        </p:nvPicPr>
        <p:blipFill rotWithShape="1">
          <a:blip r:embed="rId3">
            <a:alphaModFix/>
          </a:blip>
          <a:srcRect l="596" t="1205"/>
          <a:stretch/>
        </p:blipFill>
        <p:spPr>
          <a:xfrm>
            <a:off x="4645550" y="1442125"/>
            <a:ext cx="4125900" cy="243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Tail Vane</a:t>
            </a:r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Tail Vane operation is critical for successful turbine use.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Designed to stop and start rotor.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Protects from high wind speeds.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Ensures rotation in safe environment.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Battery Backup.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3558875"/>
            <a:ext cx="1249725" cy="147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9250" y="3024750"/>
            <a:ext cx="6494751" cy="2013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Circuit and Operation - Tail Vane</a:t>
            </a:r>
            <a:endParaRPr/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Pins 1-2: Vane Open Switch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Pins 3-4: Vane Close Switch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Pin 5: Motor Open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Pin 6: Motor Close</a:t>
            </a:r>
            <a:endParaRPr/>
          </a:p>
        </p:txBody>
      </p:sp>
      <p:pic>
        <p:nvPicPr>
          <p:cNvPr id="245" name="Shape 245"/>
          <p:cNvPicPr preferRelativeResize="0"/>
          <p:nvPr/>
        </p:nvPicPr>
        <p:blipFill rotWithShape="1">
          <a:blip r:embed="rId3">
            <a:alphaModFix/>
          </a:blip>
          <a:srcRect l="36666" t="16077" r="28781" b="19614"/>
          <a:stretch/>
        </p:blipFill>
        <p:spPr>
          <a:xfrm>
            <a:off x="6462825" y="1216325"/>
            <a:ext cx="2369474" cy="3307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6" name="Shape 246"/>
          <p:cNvGraphicFramePr/>
          <p:nvPr/>
        </p:nvGraphicFramePr>
        <p:xfrm>
          <a:off x="3644000" y="1490075"/>
          <a:ext cx="1856000" cy="2760250"/>
        </p:xfrm>
        <a:graphic>
          <a:graphicData uri="http://schemas.openxmlformats.org/drawingml/2006/table">
            <a:tbl>
              <a:tblPr>
                <a:noFill/>
                <a:tableStyleId>{F4A0DCBD-5627-4EDC-AEFE-CD656B899B5C}</a:tableStyleId>
              </a:tblPr>
              <a:tblGrid>
                <a:gridCol w="4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20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1-2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3-4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0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0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0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0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NA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Tail Vane Conclusion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Critical module.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Facilitates optimum operation.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Reliable relay system.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Controller signals.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Extra safety with battery backup.</a:t>
            </a:r>
            <a:endParaRPr/>
          </a:p>
        </p:txBody>
      </p:sp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5125" y="2277675"/>
            <a:ext cx="3928873" cy="277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2999700" y="2078550"/>
            <a:ext cx="3144600" cy="9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Conclusion</a:t>
            </a:r>
            <a:endParaRPr sz="4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65" name="Shape 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8880" y="1114912"/>
            <a:ext cx="3526244" cy="351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Problem Statement</a:t>
            </a:r>
            <a:endParaRPr b="1"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21875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Power Generation through a wind turbine. </a:t>
            </a:r>
            <a:endParaRPr sz="2800"/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Ron Zickefoose (client)</a:t>
            </a:r>
            <a:endParaRPr sz="2800"/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Power Utilities requires proof of being safe and not hazardous to the grid or the public.</a:t>
            </a:r>
            <a:endParaRPr sz="2800"/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/>
          </a:p>
        </p:txBody>
      </p:sp>
      <p:pic>
        <p:nvPicPr>
          <p:cNvPr id="74" name="Shape 74"/>
          <p:cNvPicPr preferRelativeResize="0"/>
          <p:nvPr/>
        </p:nvPicPr>
        <p:blipFill rotWithShape="1">
          <a:blip r:embed="rId3">
            <a:alphaModFix/>
          </a:blip>
          <a:srcRect b="55381"/>
          <a:stretch/>
        </p:blipFill>
        <p:spPr>
          <a:xfrm>
            <a:off x="0" y="3424275"/>
            <a:ext cx="9144000" cy="152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2396400" y="2265150"/>
            <a:ext cx="43512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 (Extra Slides)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Motor Parameters</a:t>
            </a:r>
            <a:endParaRPr/>
          </a:p>
        </p:txBody>
      </p:sp>
      <p:pic>
        <p:nvPicPr>
          <p:cNvPr id="276" name="Shape 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370" y="1184675"/>
            <a:ext cx="4065350" cy="313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6951" y="1193288"/>
            <a:ext cx="4065350" cy="3115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Motor Parameters</a:t>
            </a:r>
            <a:endParaRPr/>
          </a:p>
        </p:txBody>
      </p:sp>
      <p:pic>
        <p:nvPicPr>
          <p:cNvPr id="283" name="Shape 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700" y="1058225"/>
            <a:ext cx="3003793" cy="378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0850" y="1786273"/>
            <a:ext cx="5051451" cy="167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Anti-Islanding Test</a:t>
            </a:r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20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Pertains to the safety of lineman if the power grid was to have an outage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UL 1741 Sec 46.3 Summary</a:t>
            </a:r>
            <a:endParaRPr b="1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Connect the single phase induction motor to a </a:t>
            </a:r>
            <a:r>
              <a:rPr lang="en" i="1"/>
              <a:t>SUS</a:t>
            </a:r>
            <a:r>
              <a:rPr lang="en"/>
              <a:t> and a balanced load circuit. 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 quality factor(Q) of 2.5 or less should occur determined by: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650" y="3508100"/>
            <a:ext cx="2519125" cy="86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 txBox="1"/>
          <p:nvPr/>
        </p:nvSpPr>
        <p:spPr>
          <a:xfrm>
            <a:off x="3455000" y="3313275"/>
            <a:ext cx="5013600" cy="14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R:</a:t>
            </a:r>
            <a:r>
              <a:rPr lang="en"/>
              <a:t>	Resistance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C:</a:t>
            </a:r>
            <a:r>
              <a:rPr lang="en"/>
              <a:t> 	Capacitance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L:</a:t>
            </a:r>
            <a:r>
              <a:rPr lang="en"/>
              <a:t> 	Inductance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</a:t>
            </a:r>
            <a:r>
              <a:rPr lang="en" b="1" baseline="-25000"/>
              <a:t>ql</a:t>
            </a:r>
            <a:r>
              <a:rPr lang="en"/>
              <a:t>: 	Reactive Power consumed by the inductive load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P</a:t>
            </a:r>
            <a:r>
              <a:rPr lang="en" b="1" baseline="-25000">
                <a:solidFill>
                  <a:schemeClr val="dk1"/>
                </a:solidFill>
              </a:rPr>
              <a:t>qc</a:t>
            </a:r>
            <a:r>
              <a:rPr lang="en" b="1">
                <a:solidFill>
                  <a:schemeClr val="dk1"/>
                </a:solidFill>
              </a:rPr>
              <a:t>:</a:t>
            </a:r>
            <a:r>
              <a:rPr lang="en">
                <a:solidFill>
                  <a:schemeClr val="dk1"/>
                </a:solidFill>
              </a:rPr>
              <a:t>	Reactive power consumed by the capacitive load</a:t>
            </a:r>
            <a:endParaRPr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P: </a:t>
            </a:r>
            <a:r>
              <a:rPr lang="en">
                <a:solidFill>
                  <a:schemeClr val="dk1"/>
                </a:solidFill>
              </a:rPr>
              <a:t>	Real Power</a:t>
            </a:r>
            <a:endParaRPr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Q:</a:t>
            </a:r>
            <a:r>
              <a:rPr lang="en">
                <a:solidFill>
                  <a:schemeClr val="dk1"/>
                </a:solidFill>
              </a:rPr>
              <a:t> 	Quality Factor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93" name="Shape 2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9000" y="381000"/>
            <a:ext cx="19050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Anti-Islanding Test</a:t>
            </a:r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311700" y="1019200"/>
            <a:ext cx="7871100" cy="10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UL 1741 Sec 46.3 Summary Cont.</a:t>
            </a:r>
            <a:endParaRPr b="1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Reactive frequency(f) needs to match the frequency of the inverter determined by:</a:t>
            </a:r>
            <a:endParaRPr/>
          </a:p>
        </p:txBody>
      </p:sp>
      <p:pic>
        <p:nvPicPr>
          <p:cNvPr id="300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925" y="2321575"/>
            <a:ext cx="1512560" cy="61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/>
          <p:nvPr/>
        </p:nvSpPr>
        <p:spPr>
          <a:xfrm>
            <a:off x="3325100" y="2169100"/>
            <a:ext cx="4065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F:</a:t>
            </a:r>
            <a:r>
              <a:rPr lang="en"/>
              <a:t> resonant frequency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L:</a:t>
            </a:r>
            <a:r>
              <a:rPr lang="en"/>
              <a:t> Inductance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C:</a:t>
            </a:r>
            <a:r>
              <a:rPr lang="en"/>
              <a:t> Capacitance</a:t>
            </a:r>
            <a:endParaRPr/>
          </a:p>
        </p:txBody>
      </p:sp>
      <p:sp>
        <p:nvSpPr>
          <p:cNvPr id="302" name="Shape 302"/>
          <p:cNvSpPr txBox="1"/>
          <p:nvPr/>
        </p:nvSpPr>
        <p:spPr>
          <a:xfrm>
            <a:off x="337700" y="3013375"/>
            <a:ext cx="8247900" cy="18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Energize </a:t>
            </a:r>
            <a:r>
              <a:rPr lang="en" i="1"/>
              <a:t>SUS, </a:t>
            </a:r>
            <a:r>
              <a:rPr lang="en"/>
              <a:t>close Switch 3 and open Switch 2 to disconnect the inverter. </a:t>
            </a:r>
            <a:endParaRPr/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The </a:t>
            </a:r>
            <a:r>
              <a:rPr lang="en" b="1">
                <a:solidFill>
                  <a:schemeClr val="dk1"/>
                </a:solidFill>
              </a:rPr>
              <a:t>P</a:t>
            </a:r>
            <a:r>
              <a:rPr lang="en" b="1" baseline="-25000">
                <a:solidFill>
                  <a:schemeClr val="dk1"/>
                </a:solidFill>
              </a:rPr>
              <a:t>ql </a:t>
            </a:r>
            <a:r>
              <a:rPr lang="en">
                <a:solidFill>
                  <a:schemeClr val="dk1"/>
                </a:solidFill>
              </a:rPr>
              <a:t>should be 2.5 times the amount of the real output power of the inverter shown designated in a table not shown.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Inductance and capacitance are found using  </a:t>
            </a:r>
            <a:endParaRPr/>
          </a:p>
        </p:txBody>
      </p:sp>
      <p:pic>
        <p:nvPicPr>
          <p:cNvPr id="303" name="Shape 3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0803" y="3688678"/>
            <a:ext cx="1373909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9000" y="381000"/>
            <a:ext cx="19050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Anti-Islanding Test</a:t>
            </a:r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UL 1741 Sec 46.3 Summary Cont.</a:t>
            </a:r>
            <a:endParaRPr b="1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Adjust capacitive reactive load to match the inductive reactive power                within </a:t>
            </a:r>
            <a:r>
              <a:rPr lang="en" u="sng"/>
              <a:t>+</a:t>
            </a:r>
            <a:r>
              <a:rPr lang="en"/>
              <a:t>1% of real power.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Close switch 1 and 2 after reactive loads are set.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Either the output power of the inverter or the resistive load should be adjusted to minimize current at switch 3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If test passes: </a:t>
            </a:r>
            <a:r>
              <a:rPr lang="en"/>
              <a:t>The inverter stops exporting power to load within 2 seconds of   switch 3 being open. This occurs when the reactive load is </a:t>
            </a:r>
            <a:r>
              <a:rPr lang="en" u="sng"/>
              <a:t>+</a:t>
            </a:r>
            <a:r>
              <a:rPr lang="en"/>
              <a:t>5% of initial load.</a:t>
            </a:r>
            <a:endParaRPr/>
          </a:p>
        </p:txBody>
      </p:sp>
      <p:pic>
        <p:nvPicPr>
          <p:cNvPr id="311" name="Shape 3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0" y="381000"/>
            <a:ext cx="19050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Anti-Islanding Test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7" name="Shape 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700" y="1058225"/>
            <a:ext cx="7039925" cy="372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Non-Export Test</a:t>
            </a:r>
            <a:endParaRPr/>
          </a:p>
        </p:txBody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Reverse the power or lower the power of the induction generator. 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24" name="Shape 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0" y="381000"/>
            <a:ext cx="19050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In-Rush Current Test</a:t>
            </a:r>
            <a:endParaRPr/>
          </a:p>
        </p:txBody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3990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Used to estimate Starting Voltage Drop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Determines the maximum current drawn in starting the induction generator that is used from the utility company.</a:t>
            </a:r>
            <a:endParaRPr/>
          </a:p>
        </p:txBody>
      </p:sp>
      <p:pic>
        <p:nvPicPr>
          <p:cNvPr id="331" name="Shape 3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7300" y="1208700"/>
            <a:ext cx="4736700" cy="295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Surge Withstand Capability Test</a:t>
            </a:r>
            <a:endParaRPr/>
          </a:p>
        </p:txBody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10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Confirms that surge withstand capability is met and equipment will not fail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IEEE Standard C37  for SWC tests Summary</a:t>
            </a:r>
            <a:endParaRPr b="1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38" name="Shape 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8949" y="2073300"/>
            <a:ext cx="5765051" cy="289515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Shape 339"/>
          <p:cNvSpPr txBox="1"/>
          <p:nvPr/>
        </p:nvSpPr>
        <p:spPr>
          <a:xfrm>
            <a:off x="202750" y="2402700"/>
            <a:ext cx="2973600" cy="2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Short the high voltage input of the voltage divider to the ground.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induction generator shouldn’t deviate from a straight horizontal line more than 1% of original output.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</a:t>
            </a: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25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 The biggest hurdle to us is getting approval from the utility to turn on the turbine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Our largest overall goal is to make our case to the governing utility (REC)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vast majority of wind turbines in operation that utility deal with are synchronous type turbines; our’s is an induction type turbine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 induction type turbine requires input power from the grid to operate at all and therefore should not be a hazard</a:t>
            </a:r>
            <a:endParaRPr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Now we have to prove it</a:t>
            </a:r>
            <a:endParaRPr/>
          </a:p>
        </p:txBody>
      </p:sp>
      <p:pic>
        <p:nvPicPr>
          <p:cNvPr id="81" name="Shape 81"/>
          <p:cNvPicPr preferRelativeResize="0"/>
          <p:nvPr/>
        </p:nvPicPr>
        <p:blipFill rotWithShape="1">
          <a:blip r:embed="rId3">
            <a:alphaModFix/>
          </a:blip>
          <a:srcRect b="55381"/>
          <a:stretch/>
        </p:blipFill>
        <p:spPr>
          <a:xfrm>
            <a:off x="0" y="3743800"/>
            <a:ext cx="9144000" cy="119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Synchronization Test</a:t>
            </a:r>
            <a:endParaRPr/>
          </a:p>
        </p:txBody>
      </p:sp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34175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Demonstrates that when the induction generator closes that all parameters stay within limits. Parameters include voltage difference, frequency difference, phase outside of synchronization. 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IEEE Std 1547 for Interconnecting with Distributed Resources Summary</a:t>
            </a:r>
            <a:endParaRPr b="1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Once all parameters are in range the paralleling device does not close.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Visual inspections are done on the grounding coordination and induction generator has an isolation device.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 Model of Controller</a:t>
            </a:r>
            <a:endParaRPr/>
          </a:p>
        </p:txBody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42021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Original - Microchip:PIC16F57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Uses P-basic</a:t>
            </a:r>
            <a:endParaRPr/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Unfamiliar </a:t>
            </a:r>
            <a:endParaRPr/>
          </a:p>
        </p:txBody>
      </p:sp>
      <p:sp>
        <p:nvSpPr>
          <p:cNvPr id="352" name="Shape 352"/>
          <p:cNvSpPr txBox="1"/>
          <p:nvPr/>
        </p:nvSpPr>
        <p:spPr>
          <a:xfrm>
            <a:off x="4688625" y="1171600"/>
            <a:ext cx="4210500" cy="3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Substitute - Arduino UNO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 based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○"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Strong web based resource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○"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Commonly used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</a:t>
            </a:r>
            <a:endParaRPr/>
          </a:p>
        </p:txBody>
      </p:sp>
      <p:sp>
        <p:nvSpPr>
          <p:cNvPr id="353" name="Shape 353"/>
          <p:cNvSpPr txBox="1"/>
          <p:nvPr/>
        </p:nvSpPr>
        <p:spPr>
          <a:xfrm>
            <a:off x="3335700" y="2799175"/>
            <a:ext cx="2111100" cy="18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Same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X-BEE pro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354" name="Shape 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2509250"/>
            <a:ext cx="2176425" cy="205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7763" y="3096775"/>
            <a:ext cx="2600325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7427" y="3895525"/>
            <a:ext cx="1044650" cy="111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2077" y="3895533"/>
            <a:ext cx="1044650" cy="1110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3922500" y="1171600"/>
            <a:ext cx="49098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Items listed are already purchased and bought from the project client. </a:t>
            </a:r>
            <a:endParaRPr/>
          </a:p>
        </p:txBody>
      </p:sp>
      <p:pic>
        <p:nvPicPr>
          <p:cNvPr id="364" name="Shape 3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1165225"/>
            <a:ext cx="3171825" cy="340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of Project &amp; Similar Products</a:t>
            </a:r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24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wind turbine has currently been under construction for 9 years now.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construction has taken so long because it’s basically being built by one man, and in order to better budget out the cost of parts.</a:t>
            </a:r>
            <a:endParaRPr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 is based off of the design by Bob Zickefoose, who has a nearly identical tower on his property in Virginia. </a:t>
            </a:r>
            <a:endParaRPr/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 b="55381"/>
          <a:stretch/>
        </p:blipFill>
        <p:spPr>
          <a:xfrm>
            <a:off x="0" y="3424275"/>
            <a:ext cx="9144000" cy="152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and Layout</a:t>
            </a:r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5652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120 ft. tall tower</a:t>
            </a:r>
            <a:endParaRPr/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3 - 10 ft. fixed blades</a:t>
            </a:r>
            <a:endParaRPr/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4 kW expected output</a:t>
            </a:r>
            <a:endParaRPr/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Induction type Generator (motor)</a:t>
            </a:r>
            <a:endParaRPr/>
          </a:p>
          <a:p>
            <a: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230Volts</a:t>
            </a:r>
            <a:endParaRPr/>
          </a:p>
          <a:p>
            <a: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60 Hz</a:t>
            </a:r>
            <a:endParaRPr/>
          </a:p>
          <a:p>
            <a: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1800 Rpm to generate</a:t>
            </a:r>
            <a:endParaRPr/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7375" y="152850"/>
            <a:ext cx="2563725" cy="244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3225" y="2157700"/>
            <a:ext cx="1243175" cy="28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5">
            <a:alphaModFix/>
          </a:blip>
          <a:srcRect l="7450" t="-7769" b="7770"/>
          <a:stretch/>
        </p:blipFill>
        <p:spPr>
          <a:xfrm>
            <a:off x="311700" y="2946045"/>
            <a:ext cx="2563725" cy="193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3075" y="2869850"/>
            <a:ext cx="3161750" cy="201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Asynchronous Generator </a:t>
            </a:r>
            <a:endParaRPr/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4988" y="258125"/>
            <a:ext cx="2127087" cy="22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b="55381"/>
          <a:stretch/>
        </p:blipFill>
        <p:spPr>
          <a:xfrm>
            <a:off x="0" y="3424275"/>
            <a:ext cx="9144000" cy="152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382525" y="1017775"/>
            <a:ext cx="5027400" cy="27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The motor takes Reactive power to charge the core. 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Real power will be created when the rotor Spins faster than the synchronous speed (1800 rpm).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The controller will be used to find the optimal time to be powered up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7" name="Shape 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4975" y="2568325"/>
            <a:ext cx="2227100" cy="215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Parts</a:t>
            </a:r>
            <a:endParaRPr/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5450" y="506500"/>
            <a:ext cx="211455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8700" y="656850"/>
            <a:ext cx="2563000" cy="1464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 rotWithShape="1">
          <a:blip r:embed="rId5">
            <a:alphaModFix/>
          </a:blip>
          <a:srcRect b="55381"/>
          <a:stretch/>
        </p:blipFill>
        <p:spPr>
          <a:xfrm>
            <a:off x="0" y="3500475"/>
            <a:ext cx="9144000" cy="152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5587" y="2422172"/>
            <a:ext cx="3374385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450825" y="1058225"/>
            <a:ext cx="4262400" cy="3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Gear Box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</a:pPr>
            <a:r>
              <a:rPr lang="en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Ratio 1:14.454</a:t>
            </a:r>
            <a:endParaRPr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Generator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</a:pPr>
            <a:r>
              <a:rPr lang="en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BALDOR motor L1430T</a:t>
            </a:r>
            <a:endParaRPr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</a:pPr>
            <a:r>
              <a:rPr lang="en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5 hp, 1ph</a:t>
            </a:r>
            <a:endParaRPr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</a:pPr>
            <a:r>
              <a:rPr lang="en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230Volts</a:t>
            </a:r>
            <a:endParaRPr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</a:pPr>
            <a:r>
              <a:rPr lang="en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60 Hz</a:t>
            </a:r>
            <a:endParaRPr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</a:pPr>
            <a:r>
              <a:rPr lang="en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1800 Rpm to generate</a:t>
            </a:r>
            <a:endParaRPr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Anemometer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</a:pPr>
            <a:r>
              <a:rPr lang="en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Accuracy 11 mph to 55 mph </a:t>
            </a:r>
            <a:endParaRPr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</a:pPr>
            <a:r>
              <a:rPr lang="en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Reed switch</a:t>
            </a:r>
            <a:endParaRPr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1496500" y="445025"/>
            <a:ext cx="7335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Flow Design</a:t>
            </a:r>
            <a:endParaRPr/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00" y="604100"/>
            <a:ext cx="2278500" cy="474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6200" y="1602113"/>
            <a:ext cx="6057900" cy="260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1638</Words>
  <Application>Microsoft Office PowerPoint</Application>
  <PresentationFormat>On-screen Show (16:9)</PresentationFormat>
  <Paragraphs>253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Old Standard TT</vt:lpstr>
      <vt:lpstr>Paperback</vt:lpstr>
      <vt:lpstr>Power System Analysis in an Induction Wind Turbine</vt:lpstr>
      <vt:lpstr>About the Team</vt:lpstr>
      <vt:lpstr>Problem Statement</vt:lpstr>
      <vt:lpstr>Goal</vt:lpstr>
      <vt:lpstr>History of Project &amp; Similar Products</vt:lpstr>
      <vt:lpstr>Structure and Layout</vt:lpstr>
      <vt:lpstr>Asynchronous Generator </vt:lpstr>
      <vt:lpstr>Parts</vt:lpstr>
      <vt:lpstr>System Flow Design</vt:lpstr>
      <vt:lpstr>Working With Others</vt:lpstr>
      <vt:lpstr>Working with Others</vt:lpstr>
      <vt:lpstr>Summary of REC’s Solar Electric Tariff</vt:lpstr>
      <vt:lpstr>Summary of REC’s Solar Electric Tariff</vt:lpstr>
      <vt:lpstr>PowerPoint Presentation</vt:lpstr>
      <vt:lpstr>Summary of REC’s Solar Electric Tariff</vt:lpstr>
      <vt:lpstr>Testing the Generator</vt:lpstr>
      <vt:lpstr>Testing the Generator</vt:lpstr>
      <vt:lpstr>Testing the Generator</vt:lpstr>
      <vt:lpstr>Testing the Generator</vt:lpstr>
      <vt:lpstr>Testing the Generator</vt:lpstr>
      <vt:lpstr>Microcontroller</vt:lpstr>
      <vt:lpstr>Microcontroller</vt:lpstr>
      <vt:lpstr>Microcontroller</vt:lpstr>
      <vt:lpstr>Programing the Microcontroller</vt:lpstr>
      <vt:lpstr>Tail Vane</vt:lpstr>
      <vt:lpstr>Circuit and Operation - Tail Vane</vt:lpstr>
      <vt:lpstr>Tail Vane Conclusion </vt:lpstr>
      <vt:lpstr>Conclusion</vt:lpstr>
      <vt:lpstr>Questions?</vt:lpstr>
      <vt:lpstr>Appendix (Extra Slides)</vt:lpstr>
      <vt:lpstr>Motor Parameters</vt:lpstr>
      <vt:lpstr>Motor Parameters</vt:lpstr>
      <vt:lpstr>Anti-Islanding Test</vt:lpstr>
      <vt:lpstr>Anti-Islanding Test</vt:lpstr>
      <vt:lpstr>Anti-Islanding Test</vt:lpstr>
      <vt:lpstr>Anti-Islanding Test </vt:lpstr>
      <vt:lpstr>Non-Export Test</vt:lpstr>
      <vt:lpstr>In-Rush Current Test</vt:lpstr>
      <vt:lpstr>Surge Withstand Capability Test</vt:lpstr>
      <vt:lpstr>Synchronization Test</vt:lpstr>
      <vt:lpstr>Different Model of Controller</vt:lpstr>
      <vt:lpstr>Budget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System Analysis in an Induction Wind Turbine</dc:title>
  <cp:lastModifiedBy>D Clark</cp:lastModifiedBy>
  <cp:revision>3</cp:revision>
  <dcterms:modified xsi:type="dcterms:W3CDTF">2018-04-26T03:26:05Z</dcterms:modified>
</cp:coreProperties>
</file>